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7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6" r:id="rId12"/>
    <p:sldId id="277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9144000" cy="5143500" type="screen16x9"/>
  <p:notesSz cx="6858000" cy="9144000"/>
  <p:embeddedFontLst>
    <p:embeddedFont>
      <p:font typeface="Avenir" panose="02000503020000020003" pitchFamily="2" charset="0"/>
      <p:regular r:id="rId25"/>
      <p:italic r:id="rId26"/>
    </p:embeddedFont>
    <p:embeddedFont>
      <p:font typeface="Helvetica Neue Light" panose="02000403000000020004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EOGI KANG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36" d="100"/>
          <a:sy n="136" d="100"/>
        </p:scale>
        <p:origin x="200" y="5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6dc12b11d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6dc12b11d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778f432607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778f432607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778f432607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778f432607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167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778f432607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778f432607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3783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778f43260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778f43260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778f432607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778f432607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778f432607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778f432607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778f432607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778f432607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6dc12b11d8_1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6dc12b11d8_1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6dc12b11d8_1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6dc12b11d8_1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6dc12b11d8_1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6dc12b11d8_1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6dc12b11d8_1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6dc12b11d8_1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40fed79de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40fed79de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3eca2e1ae6_5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3eca2e1ae6_5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3eca2e1ae6_4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3eca2e1ae6_4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3d92a2ea58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3d92a2ea58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6dc12b11d8_1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6dc12b11d8_1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6dc12b11d8_1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6dc12b11d8_1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6dc12b11d8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6dc12b11d8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6dc12b11d8_1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6dc12b11d8_1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6dc12b11d8_1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6dc12b11d8_1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6dc12b11d8_1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6dc12b11d8_1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942825"/>
            <a:ext cx="8520600" cy="3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942825"/>
            <a:ext cx="8520600" cy="3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 Light"/>
              <a:buChar char="●"/>
              <a:defRPr sz="18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○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■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●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○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■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●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○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■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eg.xyz/validations" TargetMode="External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.jp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hyperlink" Target="https://youtu.be/dobFlNFPgZY" TargetMode="External"/><Relationship Id="rId10" Type="http://schemas.openxmlformats.org/officeDocument/2006/relationships/image" Target="../media/image48.png"/><Relationship Id="rId4" Type="http://schemas.openxmlformats.org/officeDocument/2006/relationships/hyperlink" Target="https://doi.org/10.1190/image2022-3750766.1" TargetMode="External"/><Relationship Id="rId9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hyperlink" Target="https://doi.org/10.1080/08123985.2019.1580118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5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birs.ca/events/2016/2-day-workshops/16w2695/videos/watch/201608200856-Oldenburg.html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hyperlink" Target="https://docs.simpeg.xyz" TargetMode="Externa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hyperlink" Target="https://slack.simpeg.xyz" TargetMode="External"/><Relationship Id="rId4" Type="http://schemas.openxmlformats.org/officeDocument/2006/relationships/hyperlink" Target="https://newsletter.simpeg.xyz" TargetMode="External"/><Relationship Id="rId9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hyperlink" Target="mailto:lheagy@eoas.ubc.ca" TargetMode="External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reativecommons.org/licenses/by/4.0/" TargetMode="External"/><Relationship Id="rId5" Type="http://schemas.openxmlformats.org/officeDocument/2006/relationships/image" Target="../media/image63.png"/><Relationship Id="rId10" Type="http://schemas.openxmlformats.org/officeDocument/2006/relationships/image" Target="../media/image66.png"/><Relationship Id="rId4" Type="http://schemas.openxmlformats.org/officeDocument/2006/relationships/hyperlink" Target="http://bit.ly/heagy-2023-aem" TargetMode="External"/><Relationship Id="rId9" Type="http://schemas.openxmlformats.org/officeDocument/2006/relationships/hyperlink" Target="https://3dem-7.geosci.xyz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hyperlink" Target="http://www.mtnet.info/EMinars/EMinars.html" TargetMode="Externa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839525"/>
            <a:ext cx="8520600" cy="182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80" dirty="0"/>
              <a:t>Advances in open-source software for 3D electromagnetics using </a:t>
            </a:r>
            <a:r>
              <a:rPr lang="en-GB" sz="2580" dirty="0" err="1"/>
              <a:t>SimPEG</a:t>
            </a:r>
            <a:r>
              <a:rPr lang="en-GB" sz="2580" dirty="0"/>
              <a:t> </a:t>
            </a:r>
            <a:endParaRPr sz="258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742950" y="2848600"/>
            <a:ext cx="7658100" cy="22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/>
              <a:t>L. Heagy</a:t>
            </a:r>
            <a:r>
              <a:rPr lang="en-GB" sz="1500" baseline="30000" dirty="0"/>
              <a:t>1</a:t>
            </a:r>
            <a:r>
              <a:rPr lang="en-GB" sz="1500" dirty="0"/>
              <a:t>, J. Kuttai</a:t>
            </a:r>
            <a:r>
              <a:rPr lang="en-GB" sz="1500" baseline="30000" dirty="0"/>
              <a:t>1</a:t>
            </a:r>
            <a:r>
              <a:rPr lang="en-GB" sz="1500" dirty="0"/>
              <a:t>, D. Cowan</a:t>
            </a:r>
            <a:r>
              <a:rPr lang="en-GB" sz="1500" baseline="30000" dirty="0"/>
              <a:t>1</a:t>
            </a:r>
            <a:r>
              <a:rPr lang="en-GB" sz="1500" dirty="0"/>
              <a:t>, J. Capriotti</a:t>
            </a:r>
            <a:r>
              <a:rPr lang="en-GB" sz="1500" baseline="30000" dirty="0"/>
              <a:t>1,2</a:t>
            </a:r>
            <a:r>
              <a:rPr lang="en-GB" sz="1500" dirty="0"/>
              <a:t>, S. Kang</a:t>
            </a:r>
            <a:r>
              <a:rPr lang="en-GB" sz="1500" baseline="30000" dirty="0"/>
              <a:t>3</a:t>
            </a:r>
            <a:r>
              <a:rPr lang="en-GB" sz="1500" dirty="0"/>
              <a:t>, D. Fournier</a:t>
            </a:r>
            <a:r>
              <a:rPr lang="en-GB" sz="1500" baseline="30000" dirty="0"/>
              <a:t>4</a:t>
            </a:r>
            <a:r>
              <a:rPr lang="en-GB" sz="1500" dirty="0"/>
              <a:t>, D. Oldenburg</a:t>
            </a:r>
            <a:r>
              <a:rPr lang="en-GB" sz="1500" baseline="30000" dirty="0"/>
              <a:t>1</a:t>
            </a:r>
            <a:endParaRPr sz="1500" baseline="30000" dirty="0"/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83"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83" dirty="0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83" baseline="30000" dirty="0"/>
              <a:t>1</a:t>
            </a:r>
            <a:r>
              <a:rPr lang="en-GB" sz="1083" dirty="0"/>
              <a:t>University of British Columbia Geophysical Inversion Facility</a:t>
            </a:r>
            <a:endParaRPr sz="1083" dirty="0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83" baseline="30000" dirty="0"/>
              <a:t>2</a:t>
            </a:r>
            <a:r>
              <a:rPr lang="en-GB" sz="1083" dirty="0"/>
              <a:t>Colorado School of Mines</a:t>
            </a:r>
            <a:endParaRPr sz="1083" dirty="0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83" baseline="30000" dirty="0"/>
              <a:t>3</a:t>
            </a:r>
            <a:r>
              <a:rPr lang="en-GB" sz="1083" dirty="0"/>
              <a:t>Stanford Geophysics</a:t>
            </a:r>
            <a:endParaRPr sz="1083" dirty="0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83" baseline="30000" dirty="0"/>
              <a:t>4</a:t>
            </a:r>
            <a:r>
              <a:rPr lang="en-GB" sz="1083" dirty="0"/>
              <a:t>Mira Geoscience</a:t>
            </a:r>
            <a:endParaRPr sz="1083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 txBox="1">
            <a:spLocks noGrp="1"/>
          </p:cNvSpPr>
          <p:nvPr>
            <p:ph type="body" idx="1"/>
          </p:nvPr>
        </p:nvSpPr>
        <p:spPr>
          <a:xfrm>
            <a:off x="311700" y="942825"/>
            <a:ext cx="3926700" cy="40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modules: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frequency domain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natural sources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time domain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physical properties: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supports anisotropic conductivity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variable magnetic permeability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IP parameters (1D fdem, tdem)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multiple formulations: E-B or H-J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 b="87019"/>
          <a:stretch/>
        </p:blipFill>
        <p:spPr>
          <a:xfrm>
            <a:off x="305450" y="292625"/>
            <a:ext cx="853310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CB2CF81-2D6D-3C13-F526-8EF7E9D94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089" y="975482"/>
            <a:ext cx="3490369" cy="370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40C28F-8858-F8D1-CA62-66CD4EF74A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6" name="halfspace_inductive_video2halfspace">
            <a:hlinkClick r:id="" action="ppaction://media"/>
            <a:extLst>
              <a:ext uri="{FF2B5EF4-FFF2-40B4-BE49-F238E27FC236}">
                <a16:creationId xmlns:a16="http://schemas.microsoft.com/office/drawing/2014/main" id="{31FAAA75-5E9C-1207-2ED1-FA6560F50D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6683"/>
            <a:ext cx="9144000" cy="494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4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40C28F-8858-F8D1-CA62-66CD4EF74A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5" name="dipping_inductive_video2halfspace">
            <a:hlinkClick r:id="" action="ppaction://media"/>
            <a:extLst>
              <a:ext uri="{FF2B5EF4-FFF2-40B4-BE49-F238E27FC236}">
                <a16:creationId xmlns:a16="http://schemas.microsoft.com/office/drawing/2014/main" id="{5CB8D37F-CFC3-D159-AD79-439DFEFE4B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96837"/>
            <a:ext cx="9144000" cy="494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06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example: 3D simulation &amp; inversion </a:t>
            </a:r>
            <a:endParaRPr/>
          </a:p>
        </p:txBody>
      </p:sp>
      <p:sp>
        <p:nvSpPr>
          <p:cNvPr id="183" name="Google Shape;183;p23"/>
          <p:cNvSpPr txBox="1">
            <a:spLocks noGrp="1"/>
          </p:cNvSpPr>
          <p:nvPr>
            <p:ph type="body" idx="1"/>
          </p:nvPr>
        </p:nvSpPr>
        <p:spPr>
          <a:xfrm>
            <a:off x="311700" y="1192225"/>
            <a:ext cx="4038000" cy="3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model: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conductive L-block (1 Ωm)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half-space (100 Ωm)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survey: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natural source EM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frequencies: 10, 50, 200Hz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data: ZTEM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4" name="Google Shape;18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8150" y="1374425"/>
            <a:ext cx="5199650" cy="247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8332" y="9375"/>
            <a:ext cx="484566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4"/>
          <p:cNvSpPr/>
          <p:nvPr/>
        </p:nvSpPr>
        <p:spPr>
          <a:xfrm>
            <a:off x="6532125" y="1324800"/>
            <a:ext cx="150000" cy="208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simulation</a:t>
            </a:r>
            <a:endParaRPr/>
          </a:p>
        </p:txBody>
      </p:sp>
      <p:sp>
        <p:nvSpPr>
          <p:cNvPr id="193" name="Google Shape;193;p24"/>
          <p:cNvSpPr txBox="1">
            <a:spLocks noGrp="1"/>
          </p:cNvSpPr>
          <p:nvPr>
            <p:ph type="body" idx="1"/>
          </p:nvPr>
        </p:nvSpPr>
        <p:spPr>
          <a:xfrm>
            <a:off x="311700" y="942825"/>
            <a:ext cx="4038000" cy="3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model: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conductive L-block (1 Ωm)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half-space (100 Ωm)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survey: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natural source EM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frequencies: 10, 50, 200Hz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data: ZTEM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simulation: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OcTree mesh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run SimPEG &amp; UBC E3DMT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4" name="Google Shape;194;p24"/>
          <p:cNvPicPr preferRelativeResize="0"/>
          <p:nvPr/>
        </p:nvPicPr>
        <p:blipFill rotWithShape="1">
          <a:blip r:embed="rId3">
            <a:alphaModFix/>
          </a:blip>
          <a:srcRect l="36868" r="61246"/>
          <a:stretch/>
        </p:blipFill>
        <p:spPr>
          <a:xfrm>
            <a:off x="6536325" y="0"/>
            <a:ext cx="913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inversion</a:t>
            </a:r>
            <a:endParaRPr/>
          </a:p>
        </p:txBody>
      </p:sp>
      <p:sp>
        <p:nvSpPr>
          <p:cNvPr id="200" name="Google Shape;200;p25"/>
          <p:cNvSpPr txBox="1">
            <a:spLocks noGrp="1"/>
          </p:cNvSpPr>
          <p:nvPr>
            <p:ph type="body" idx="1"/>
          </p:nvPr>
        </p:nvSpPr>
        <p:spPr>
          <a:xfrm>
            <a:off x="311700" y="942825"/>
            <a:ext cx="3119700" cy="3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2028 data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uncertainties: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5% relative error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floor: 0.01 for 10 Hz, 50 Hz data, 0.005 for 200 Hz data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regularization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</a:t>
            </a:r>
            <a:r>
              <a:rPr lang="en-GB" baseline="-25000"/>
              <a:t>2</a:t>
            </a:r>
            <a:r>
              <a:rPr lang="en-GB"/>
              <a:t> smooth model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identical beta-cooling schedule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01" name="Google Shape;201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  <p:pic>
        <p:nvPicPr>
          <p:cNvPr id="202" name="Google Shape;2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8332" y="9375"/>
            <a:ext cx="484566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/>
          <p:nvPr/>
        </p:nvSpPr>
        <p:spPr>
          <a:xfrm>
            <a:off x="6532125" y="1324800"/>
            <a:ext cx="150000" cy="208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4" name="Google Shape;204;p25"/>
          <p:cNvPicPr preferRelativeResize="0"/>
          <p:nvPr/>
        </p:nvPicPr>
        <p:blipFill rotWithShape="1">
          <a:blip r:embed="rId3">
            <a:alphaModFix/>
          </a:blip>
          <a:srcRect l="36868" r="61246"/>
          <a:stretch/>
        </p:blipFill>
        <p:spPr>
          <a:xfrm>
            <a:off x="6536325" y="0"/>
            <a:ext cx="913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9300" y="38675"/>
            <a:ext cx="5864701" cy="51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inversion</a:t>
            </a:r>
            <a:endParaRPr/>
          </a:p>
        </p:txBody>
      </p:sp>
      <p:sp>
        <p:nvSpPr>
          <p:cNvPr id="211" name="Google Shape;211;p26"/>
          <p:cNvSpPr txBox="1">
            <a:spLocks noGrp="1"/>
          </p:cNvSpPr>
          <p:nvPr>
            <p:ph type="body" idx="1"/>
          </p:nvPr>
        </p:nvSpPr>
        <p:spPr>
          <a:xfrm>
            <a:off x="311700" y="942825"/>
            <a:ext cx="3119700" cy="3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SimPEG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7 iterations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final χ-factor of 0.47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parallelized with Python multiprocessing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runtime: 15 minutes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UBC E3DMT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8 iterations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final χ-factor of 0.55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parallelized with MPI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runtime: 11 minutes</a:t>
            </a:r>
            <a:endParaRPr/>
          </a:p>
        </p:txBody>
      </p:sp>
      <p:sp>
        <p:nvSpPr>
          <p:cNvPr id="212" name="Google Shape;21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code validations </a:t>
            </a:r>
            <a:endParaRPr/>
          </a:p>
        </p:txBody>
      </p:sp>
      <p:sp>
        <p:nvSpPr>
          <p:cNvPr id="218" name="Google Shape;218;p27"/>
          <p:cNvSpPr txBox="1">
            <a:spLocks noGrp="1"/>
          </p:cNvSpPr>
          <p:nvPr>
            <p:ph type="body" idx="1"/>
          </p:nvPr>
        </p:nvSpPr>
        <p:spPr>
          <a:xfrm>
            <a:off x="6448775" y="4702375"/>
            <a:ext cx="2314200" cy="4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u="sng">
                <a:solidFill>
                  <a:schemeClr val="hlink"/>
                </a:solidFill>
                <a:hlinkClick r:id="rId3"/>
              </a:rPr>
              <a:t>simpeg.xyz/validations</a:t>
            </a:r>
            <a:r>
              <a:rPr lang="en-GB" sz="1600"/>
              <a:t> </a:t>
            </a:r>
            <a:endParaRPr sz="1600"/>
          </a:p>
        </p:txBody>
      </p:sp>
      <p:pic>
        <p:nvPicPr>
          <p:cNvPr id="219" name="Google Shape;21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025" y="2625500"/>
            <a:ext cx="5415576" cy="244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7"/>
          <p:cNvPicPr preferRelativeResize="0"/>
          <p:nvPr/>
        </p:nvPicPr>
        <p:blipFill rotWithShape="1">
          <a:blip r:embed="rId5">
            <a:alphaModFix/>
          </a:blip>
          <a:srcRect l="2020" t="1745" r="3130" b="8286"/>
          <a:stretch/>
        </p:blipFill>
        <p:spPr>
          <a:xfrm>
            <a:off x="5784438" y="1378725"/>
            <a:ext cx="3268301" cy="33422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1" name="Google Shape;221;p27"/>
          <p:cNvSpPr txBox="1">
            <a:spLocks noGrp="1"/>
          </p:cNvSpPr>
          <p:nvPr>
            <p:ph type="body" idx="1"/>
          </p:nvPr>
        </p:nvSpPr>
        <p:spPr>
          <a:xfrm>
            <a:off x="311700" y="865325"/>
            <a:ext cx="5301600" cy="15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compare analytic, UBC Fortran, SimPEG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fdem dipole: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z=5m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separation: 10m</a:t>
            </a:r>
            <a:endParaRPr/>
          </a:p>
        </p:txBody>
      </p:sp>
      <p:pic>
        <p:nvPicPr>
          <p:cNvPr id="222" name="Google Shape;22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2371" y="300221"/>
            <a:ext cx="758975" cy="758975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3" name="Google Shape;223;p27"/>
          <p:cNvSpPr txBox="1"/>
          <p:nvPr/>
        </p:nvSpPr>
        <p:spPr>
          <a:xfrm>
            <a:off x="8237763" y="1059200"/>
            <a:ext cx="928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D. Cowan</a:t>
            </a:r>
            <a:endParaRPr sz="120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24" name="Google Shape;224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77950" y="1323375"/>
            <a:ext cx="2835350" cy="12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example: AEM inversion with sparse norms</a:t>
            </a:r>
            <a:endParaRPr/>
          </a:p>
        </p:txBody>
      </p:sp>
      <p:sp>
        <p:nvSpPr>
          <p:cNvPr id="231" name="Google Shape;231;p28"/>
          <p:cNvSpPr txBox="1">
            <a:spLocks noGrp="1"/>
          </p:cNvSpPr>
          <p:nvPr>
            <p:ph type="body" idx="1"/>
          </p:nvPr>
        </p:nvSpPr>
        <p:spPr>
          <a:xfrm>
            <a:off x="311700" y="942825"/>
            <a:ext cx="3625500" cy="39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seawater intrusion: TDEM over Salinas Valley in 2017, 2019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spatially constrained 1D inversions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introduce time-constraint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</a:t>
            </a:r>
            <a:r>
              <a:rPr lang="en-GB" baseline="-25000"/>
              <a:t>0</a:t>
            </a:r>
            <a:r>
              <a:rPr lang="en-GB"/>
              <a:t> in space &amp; time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2" name="Google Shape;23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43763" y="99600"/>
            <a:ext cx="672925" cy="672925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33" name="Google Shape;233;p28"/>
          <p:cNvSpPr txBox="1"/>
          <p:nvPr/>
        </p:nvSpPr>
        <p:spPr>
          <a:xfrm>
            <a:off x="5739350" y="4838825"/>
            <a:ext cx="3315300" cy="2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u="sng">
                <a:solidFill>
                  <a:srgbClr val="0097A7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Kang &amp; Knight, 2022</a:t>
            </a:r>
            <a:r>
              <a:rPr lang="en-GB" sz="900">
                <a:latin typeface="Helvetica Neue Light"/>
                <a:ea typeface="Helvetica Neue Light"/>
                <a:cs typeface="Helvetica Neue Light"/>
                <a:sym typeface="Helvetica Neue Light"/>
              </a:rPr>
              <a:t>; </a:t>
            </a:r>
            <a:r>
              <a:rPr lang="en-GB" sz="9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Kang BCGS talk 2022</a:t>
            </a:r>
            <a:endParaRPr sz="9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34" name="Google Shape;23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37109" y="1486925"/>
            <a:ext cx="5158392" cy="1617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96250" y="3293838"/>
            <a:ext cx="5158411" cy="1617362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8"/>
          <p:cNvSpPr txBox="1"/>
          <p:nvPr/>
        </p:nvSpPr>
        <p:spPr>
          <a:xfrm>
            <a:off x="4460788" y="2809425"/>
            <a:ext cx="8364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2017</a:t>
            </a:r>
            <a:endParaRPr sz="7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7" name="Google Shape;237;p28"/>
          <p:cNvSpPr txBox="1"/>
          <p:nvPr/>
        </p:nvSpPr>
        <p:spPr>
          <a:xfrm>
            <a:off x="5739350" y="2642550"/>
            <a:ext cx="13323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difference.</a:t>
            </a:r>
            <a:endParaRPr sz="9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no time constraint</a:t>
            </a:r>
            <a:endParaRPr sz="7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8" name="Google Shape;238;p28"/>
          <p:cNvSpPr txBox="1"/>
          <p:nvPr/>
        </p:nvSpPr>
        <p:spPr>
          <a:xfrm>
            <a:off x="7071650" y="2642538"/>
            <a:ext cx="16938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difference. </a:t>
            </a:r>
            <a:endParaRPr sz="9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L2 time constraint</a:t>
            </a:r>
            <a:endParaRPr sz="7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9" name="Google Shape;239;p28"/>
          <p:cNvSpPr txBox="1"/>
          <p:nvPr/>
        </p:nvSpPr>
        <p:spPr>
          <a:xfrm>
            <a:off x="6995450" y="4422088"/>
            <a:ext cx="16938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difference. </a:t>
            </a:r>
            <a:endParaRPr sz="9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L0 time constraint</a:t>
            </a:r>
            <a:endParaRPr sz="7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0" name="Google Shape;240;p28"/>
          <p:cNvSpPr txBox="1"/>
          <p:nvPr/>
        </p:nvSpPr>
        <p:spPr>
          <a:xfrm>
            <a:off x="4410263" y="4624275"/>
            <a:ext cx="8364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2017</a:t>
            </a:r>
            <a:endParaRPr sz="7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1" name="Google Shape;241;p28"/>
          <p:cNvSpPr txBox="1"/>
          <p:nvPr/>
        </p:nvSpPr>
        <p:spPr>
          <a:xfrm>
            <a:off x="6098088" y="4638925"/>
            <a:ext cx="8364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2019</a:t>
            </a:r>
            <a:endParaRPr sz="7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2" name="Google Shape;242;p28"/>
          <p:cNvSpPr txBox="1"/>
          <p:nvPr/>
        </p:nvSpPr>
        <p:spPr>
          <a:xfrm>
            <a:off x="8216113" y="772525"/>
            <a:ext cx="928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S. Kang</a:t>
            </a:r>
            <a:endParaRPr sz="120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43" name="Google Shape;243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22200" y="2786227"/>
            <a:ext cx="1580246" cy="234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75374" y="3823155"/>
            <a:ext cx="1183651" cy="97196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5" name="Google Shape;245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  <p:pic>
        <p:nvPicPr>
          <p:cNvPr id="246" name="Google Shape;246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37100" y="844275"/>
            <a:ext cx="4032486" cy="45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8"/>
          <p:cNvSpPr txBox="1">
            <a:spLocks noGrp="1"/>
          </p:cNvSpPr>
          <p:nvPr>
            <p:ph type="body" idx="1"/>
          </p:nvPr>
        </p:nvSpPr>
        <p:spPr>
          <a:xfrm>
            <a:off x="4542550" y="1221150"/>
            <a:ext cx="672900" cy="2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n-GB" sz="995"/>
              <a:t>lateral</a:t>
            </a:r>
            <a:endParaRPr sz="995"/>
          </a:p>
        </p:txBody>
      </p:sp>
      <p:sp>
        <p:nvSpPr>
          <p:cNvPr id="248" name="Google Shape;248;p28"/>
          <p:cNvSpPr txBox="1">
            <a:spLocks noGrp="1"/>
          </p:cNvSpPr>
          <p:nvPr>
            <p:ph type="body" idx="1"/>
          </p:nvPr>
        </p:nvSpPr>
        <p:spPr>
          <a:xfrm>
            <a:off x="5940750" y="1221150"/>
            <a:ext cx="672900" cy="2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n-GB" sz="995"/>
              <a:t>vertical</a:t>
            </a:r>
            <a:endParaRPr sz="995"/>
          </a:p>
        </p:txBody>
      </p:sp>
      <p:sp>
        <p:nvSpPr>
          <p:cNvPr id="249" name="Google Shape;249;p28"/>
          <p:cNvSpPr txBox="1">
            <a:spLocks noGrp="1"/>
          </p:cNvSpPr>
          <p:nvPr>
            <p:ph type="body" idx="1"/>
          </p:nvPr>
        </p:nvSpPr>
        <p:spPr>
          <a:xfrm>
            <a:off x="7197725" y="1221150"/>
            <a:ext cx="672900" cy="2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n-GB" sz="995"/>
              <a:t>time</a:t>
            </a:r>
            <a:endParaRPr sz="995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electromagnetics: advanced capabilities</a:t>
            </a:r>
            <a:endParaRPr/>
          </a:p>
        </p:txBody>
      </p:sp>
      <p:sp>
        <p:nvSpPr>
          <p:cNvPr id="255" name="Google Shape;255;p29"/>
          <p:cNvSpPr txBox="1">
            <a:spLocks noGrp="1"/>
          </p:cNvSpPr>
          <p:nvPr>
            <p:ph type="body" idx="1"/>
          </p:nvPr>
        </p:nvSpPr>
        <p:spPr>
          <a:xfrm>
            <a:off x="311700" y="865325"/>
            <a:ext cx="4521000" cy="42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Parallelization via domain decomposition</a:t>
            </a:r>
            <a:endParaRPr sz="16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Sparse / compact norms</a:t>
            </a:r>
            <a:endParaRPr sz="160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Parametric inversions  </a:t>
            </a:r>
            <a:endParaRPr sz="160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Petrophysically &amp; Geologically Guided Inversion (PGI)</a:t>
            </a:r>
            <a:endParaRPr sz="160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Joint inversions 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same physical property 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cross gradient, joint total variation, PGI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  <p:pic>
        <p:nvPicPr>
          <p:cNvPr id="256" name="Google Shape;2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7875" y="942935"/>
            <a:ext cx="2977148" cy="3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0975" y="1401351"/>
            <a:ext cx="3999297" cy="311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2617" y="1728872"/>
            <a:ext cx="4167653" cy="2381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9"/>
          <p:cNvPicPr preferRelativeResize="0"/>
          <p:nvPr/>
        </p:nvPicPr>
        <p:blipFill rotWithShape="1">
          <a:blip r:embed="rId6">
            <a:alphaModFix/>
          </a:blip>
          <a:srcRect b="66866"/>
          <a:stretch/>
        </p:blipFill>
        <p:spPr>
          <a:xfrm>
            <a:off x="4936475" y="4069050"/>
            <a:ext cx="1099024" cy="9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9"/>
          <p:cNvPicPr preferRelativeResize="0"/>
          <p:nvPr/>
        </p:nvPicPr>
        <p:blipFill rotWithShape="1">
          <a:blip r:embed="rId6">
            <a:alphaModFix/>
          </a:blip>
          <a:srcRect t="33434" b="33431"/>
          <a:stretch/>
        </p:blipFill>
        <p:spPr>
          <a:xfrm>
            <a:off x="6255588" y="4069050"/>
            <a:ext cx="1099024" cy="9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9"/>
          <p:cNvPicPr preferRelativeResize="0"/>
          <p:nvPr/>
        </p:nvPicPr>
        <p:blipFill rotWithShape="1">
          <a:blip r:embed="rId6">
            <a:alphaModFix/>
          </a:blip>
          <a:srcRect t="66866"/>
          <a:stretch/>
        </p:blipFill>
        <p:spPr>
          <a:xfrm>
            <a:off x="7574701" y="4069050"/>
            <a:ext cx="1099024" cy="9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  <p:sp>
        <p:nvSpPr>
          <p:cNvPr id="263" name="Google Shape;263;p29"/>
          <p:cNvSpPr txBox="1"/>
          <p:nvPr/>
        </p:nvSpPr>
        <p:spPr>
          <a:xfrm>
            <a:off x="6358500" y="4892100"/>
            <a:ext cx="27855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80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</a:t>
            </a:r>
            <a:r>
              <a:rPr lang="en-GB" sz="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7"/>
              </a:rPr>
              <a:t>Oldenburg et al, 2020</a:t>
            </a:r>
            <a:r>
              <a:rPr lang="en-GB" sz="80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 </a:t>
            </a:r>
            <a:endParaRPr sz="60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264" name="Google Shape;264;p29"/>
          <p:cNvGrpSpPr/>
          <p:nvPr/>
        </p:nvGrpSpPr>
        <p:grpSpPr>
          <a:xfrm>
            <a:off x="1298500" y="1454223"/>
            <a:ext cx="2425433" cy="968600"/>
            <a:chOff x="0" y="666400"/>
            <a:chExt cx="4792399" cy="1913850"/>
          </a:xfrm>
        </p:grpSpPr>
        <p:pic>
          <p:nvPicPr>
            <p:cNvPr id="265" name="Google Shape;265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338700" y="703198"/>
              <a:ext cx="2453700" cy="18402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6" name="Google Shape;266;p29"/>
            <p:cNvSpPr/>
            <p:nvPr/>
          </p:nvSpPr>
          <p:spPr>
            <a:xfrm rot="1041661">
              <a:off x="3705658" y="1415655"/>
              <a:ext cx="146787" cy="97733"/>
            </a:xfrm>
            <a:prstGeom prst="parallelogram">
              <a:avLst>
                <a:gd name="adj" fmla="val 25000"/>
              </a:avLst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7" name="Google Shape;267;p2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0" y="666400"/>
              <a:ext cx="2551823" cy="1913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8" name="Google Shape;268;p29"/>
            <p:cNvSpPr/>
            <p:nvPr/>
          </p:nvSpPr>
          <p:spPr>
            <a:xfrm>
              <a:off x="1493450" y="987475"/>
              <a:ext cx="2307000" cy="440400"/>
            </a:xfrm>
            <a:prstGeom prst="curvedDownArrow">
              <a:avLst>
                <a:gd name="adj1" fmla="val 15195"/>
                <a:gd name="adj2" fmla="val 27410"/>
                <a:gd name="adj3" fmla="val 13515"/>
              </a:avLst>
            </a:prstGeom>
            <a:solidFill>
              <a:srgbClr val="FF00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9" name="Google Shape;269;p29"/>
          <p:cNvPicPr preferRelativeResize="0"/>
          <p:nvPr/>
        </p:nvPicPr>
        <p:blipFill rotWithShape="1">
          <a:blip r:embed="rId10">
            <a:alphaModFix/>
          </a:blip>
          <a:srcRect l="50929" b="57477"/>
          <a:stretch/>
        </p:blipFill>
        <p:spPr>
          <a:xfrm>
            <a:off x="1843793" y="1446425"/>
            <a:ext cx="493083" cy="321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background: UBC-GIF</a:t>
            </a:r>
            <a:endParaRPr/>
          </a:p>
        </p:txBody>
      </p:sp>
      <p:sp>
        <p:nvSpPr>
          <p:cNvPr id="61" name="Google Shape;61;p14"/>
          <p:cNvSpPr txBox="1"/>
          <p:nvPr/>
        </p:nvSpPr>
        <p:spPr>
          <a:xfrm>
            <a:off x="311700" y="865325"/>
            <a:ext cx="444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i="1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GIF Fortran Codes &amp; GIF Tools </a:t>
            </a:r>
            <a:endParaRPr sz="1800" i="1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30075"/>
            <a:ext cx="9143998" cy="234816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4056600" y="4789500"/>
            <a:ext cx="4782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slide from: </a:t>
            </a:r>
            <a:r>
              <a:rPr lang="en-GB" sz="11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Oldenburg, 2016: Looking back and moving forwards (BIRS)</a:t>
            </a:r>
            <a:endParaRPr sz="11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now and the future</a:t>
            </a:r>
            <a:endParaRPr/>
          </a:p>
        </p:txBody>
      </p:sp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311700" y="942825"/>
            <a:ext cx="4370700" cy="38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where we are…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 dirty="0"/>
              <a:t>1D inversions: spatial constraints, sparse norms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 dirty="0"/>
              <a:t>3D inversions: </a:t>
            </a:r>
            <a:r>
              <a:rPr lang="en-GB" sz="1400" dirty="0" err="1"/>
              <a:t>fdem</a:t>
            </a:r>
            <a:r>
              <a:rPr lang="en-GB" sz="1400" dirty="0"/>
              <a:t> &amp; </a:t>
            </a:r>
            <a:r>
              <a:rPr lang="en-GB" sz="1400" dirty="0" err="1"/>
              <a:t>nsem</a:t>
            </a:r>
            <a:r>
              <a:rPr lang="en-GB" sz="1400" dirty="0"/>
              <a:t> comparable to UBC </a:t>
            </a:r>
            <a:r>
              <a:rPr lang="en-GB" sz="1400" dirty="0" err="1"/>
              <a:t>fortran</a:t>
            </a:r>
            <a:r>
              <a:rPr lang="en-GB" sz="1400" dirty="0"/>
              <a:t>, </a:t>
            </a:r>
            <a:r>
              <a:rPr lang="en-GB" sz="1400" dirty="0" err="1"/>
              <a:t>tdem</a:t>
            </a:r>
            <a:r>
              <a:rPr lang="en-GB" sz="1400" dirty="0"/>
              <a:t> still some efficiency improvements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 dirty="0"/>
              <a:t>joint inversions: cross-gradient, joint total variation, PGI</a:t>
            </a:r>
            <a:endParaRPr sz="14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 dirty="0"/>
              <a:t>where we are going… 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 dirty="0"/>
              <a:t>tutorials, efficiency, simplifying code 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 dirty="0"/>
              <a:t>lots of research! </a:t>
            </a:r>
            <a:endParaRPr sz="14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 dirty="0"/>
              <a:t>model  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 dirty="0"/>
              <a:t>research drives development 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 dirty="0"/>
              <a:t>partnerships with industry 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 dirty="0"/>
              <a:t>MIT license: use, adapt, commercialize</a:t>
            </a:r>
            <a:endParaRPr sz="14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/>
          </a:p>
        </p:txBody>
      </p:sp>
      <p:sp>
        <p:nvSpPr>
          <p:cNvPr id="276" name="Google Shape;276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  <p:grpSp>
        <p:nvGrpSpPr>
          <p:cNvPr id="277" name="Google Shape;277;p30"/>
          <p:cNvGrpSpPr/>
          <p:nvPr/>
        </p:nvGrpSpPr>
        <p:grpSpPr>
          <a:xfrm>
            <a:off x="10862924" y="696053"/>
            <a:ext cx="3324488" cy="1327638"/>
            <a:chOff x="0" y="666400"/>
            <a:chExt cx="4792399" cy="1913850"/>
          </a:xfrm>
        </p:grpSpPr>
        <p:pic>
          <p:nvPicPr>
            <p:cNvPr id="278" name="Google Shape;278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38700" y="703198"/>
              <a:ext cx="2453700" cy="18402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9" name="Google Shape;279;p30"/>
            <p:cNvSpPr/>
            <p:nvPr/>
          </p:nvSpPr>
          <p:spPr>
            <a:xfrm rot="1041661">
              <a:off x="3705658" y="1415655"/>
              <a:ext cx="146787" cy="97733"/>
            </a:xfrm>
            <a:prstGeom prst="parallelogram">
              <a:avLst>
                <a:gd name="adj" fmla="val 25000"/>
              </a:avLst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0" name="Google Shape;280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666400"/>
              <a:ext cx="2551823" cy="1913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Google Shape;281;p30"/>
            <p:cNvSpPr/>
            <p:nvPr/>
          </p:nvSpPr>
          <p:spPr>
            <a:xfrm>
              <a:off x="1493450" y="987475"/>
              <a:ext cx="2307000" cy="440400"/>
            </a:xfrm>
            <a:prstGeom prst="curvedDownArrow">
              <a:avLst>
                <a:gd name="adj1" fmla="val 15195"/>
                <a:gd name="adj2" fmla="val 27410"/>
                <a:gd name="adj3" fmla="val 13515"/>
              </a:avLst>
            </a:prstGeom>
            <a:solidFill>
              <a:srgbClr val="FF00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82" name="Google Shape;282;p30"/>
          <p:cNvPicPr preferRelativeResize="0"/>
          <p:nvPr/>
        </p:nvPicPr>
        <p:blipFill rotWithShape="1">
          <a:blip r:embed="rId5">
            <a:alphaModFix/>
          </a:blip>
          <a:srcRect l="50929" b="57477"/>
          <a:stretch/>
        </p:blipFill>
        <p:spPr>
          <a:xfrm>
            <a:off x="10987435" y="942825"/>
            <a:ext cx="675860" cy="441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3441" y="1307625"/>
            <a:ext cx="2169677" cy="1627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42650" y="3118593"/>
            <a:ext cx="1886384" cy="158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73437" y="3043049"/>
            <a:ext cx="2169682" cy="162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0"/>
          <p:cNvSpPr txBox="1">
            <a:spLocks noGrp="1"/>
          </p:cNvSpPr>
          <p:nvPr>
            <p:ph type="body" idx="1"/>
          </p:nvPr>
        </p:nvSpPr>
        <p:spPr>
          <a:xfrm>
            <a:off x="7568720" y="3043049"/>
            <a:ext cx="1474500" cy="3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00">
                <a:solidFill>
                  <a:schemeClr val="lt1"/>
                </a:solidFill>
              </a:rPr>
              <a:t>PGI inversion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287" name="Google Shape;287;p30"/>
          <p:cNvSpPr txBox="1">
            <a:spLocks noGrp="1"/>
          </p:cNvSpPr>
          <p:nvPr>
            <p:ph type="body" idx="1"/>
          </p:nvPr>
        </p:nvSpPr>
        <p:spPr>
          <a:xfrm>
            <a:off x="7271169" y="1307625"/>
            <a:ext cx="1771800" cy="3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00">
                <a:solidFill>
                  <a:schemeClr val="lt1"/>
                </a:solidFill>
              </a:rPr>
              <a:t>Individual inversions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288" name="Google Shape;288;p30"/>
          <p:cNvSpPr txBox="1">
            <a:spLocks noGrp="1"/>
          </p:cNvSpPr>
          <p:nvPr>
            <p:ph type="body" idx="1"/>
          </p:nvPr>
        </p:nvSpPr>
        <p:spPr>
          <a:xfrm>
            <a:off x="5285654" y="2771125"/>
            <a:ext cx="16782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/>
              <a:t>serpentinized</a:t>
            </a:r>
            <a:endParaRPr sz="1200"/>
          </a:p>
        </p:txBody>
      </p:sp>
      <p:cxnSp>
        <p:nvCxnSpPr>
          <p:cNvPr id="289" name="Google Shape;289;p30"/>
          <p:cNvCxnSpPr/>
          <p:nvPr/>
        </p:nvCxnSpPr>
        <p:spPr>
          <a:xfrm flipH="1">
            <a:off x="5436326" y="3047877"/>
            <a:ext cx="154500" cy="26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90" name="Google Shape;290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56750" y="150750"/>
            <a:ext cx="2001775" cy="2548551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0"/>
          <p:cNvSpPr txBox="1">
            <a:spLocks noGrp="1"/>
          </p:cNvSpPr>
          <p:nvPr>
            <p:ph type="body" idx="1"/>
          </p:nvPr>
        </p:nvSpPr>
        <p:spPr>
          <a:xfrm>
            <a:off x="5363825" y="4639775"/>
            <a:ext cx="764700" cy="223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/>
              <a:t>density</a:t>
            </a:r>
            <a:endParaRPr sz="1050"/>
          </a:p>
        </p:txBody>
      </p:sp>
      <p:sp>
        <p:nvSpPr>
          <p:cNvPr id="292" name="Google Shape;292;p30"/>
          <p:cNvSpPr txBox="1">
            <a:spLocks noGrp="1"/>
          </p:cNvSpPr>
          <p:nvPr>
            <p:ph type="body" idx="1"/>
          </p:nvPr>
        </p:nvSpPr>
        <p:spPr>
          <a:xfrm rot="-5400000">
            <a:off x="4301550" y="3797588"/>
            <a:ext cx="984900" cy="223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/>
              <a:t>susceptibility</a:t>
            </a:r>
            <a:endParaRPr sz="1050"/>
          </a:p>
        </p:txBody>
      </p:sp>
      <p:sp>
        <p:nvSpPr>
          <p:cNvPr id="293" name="Google Shape;293;p30"/>
          <p:cNvSpPr txBox="1">
            <a:spLocks noGrp="1"/>
          </p:cNvSpPr>
          <p:nvPr>
            <p:ph type="body" idx="1"/>
          </p:nvPr>
        </p:nvSpPr>
        <p:spPr>
          <a:xfrm>
            <a:off x="6873475" y="150750"/>
            <a:ext cx="2169600" cy="3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locating serpentinized rock: quasi-geology model from multiple geophysical data sets 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getting connected</a:t>
            </a:r>
            <a:endParaRPr/>
          </a:p>
        </p:txBody>
      </p:sp>
      <p:sp>
        <p:nvSpPr>
          <p:cNvPr id="299" name="Google Shape;299;p31"/>
          <p:cNvSpPr txBox="1">
            <a:spLocks noGrp="1"/>
          </p:cNvSpPr>
          <p:nvPr>
            <p:ph type="body" idx="1"/>
          </p:nvPr>
        </p:nvSpPr>
        <p:spPr>
          <a:xfrm>
            <a:off x="311700" y="2092750"/>
            <a:ext cx="4260300" cy="24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docs: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docs.simpeg.xyz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newsletter: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newsletter.simpeg.xyz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slack group: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slack.simpeg.xyz</a:t>
            </a:r>
            <a:endParaRPr/>
          </a:p>
        </p:txBody>
      </p:sp>
      <p:sp>
        <p:nvSpPr>
          <p:cNvPr id="300" name="Google Shape;300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  <p:pic>
        <p:nvPicPr>
          <p:cNvPr id="301" name="Google Shape;30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8650" y="65975"/>
            <a:ext cx="1762500" cy="6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69950" y="604826"/>
            <a:ext cx="3588849" cy="3679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17025" y="1899925"/>
            <a:ext cx="3426973" cy="3243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1700" y="1308100"/>
            <a:ext cx="4260300" cy="341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thank you!                        … and join us at 3DEM-7</a:t>
            </a:r>
            <a:endParaRPr dirty="0"/>
          </a:p>
        </p:txBody>
      </p:sp>
      <p:sp>
        <p:nvSpPr>
          <p:cNvPr id="310" name="Google Shape;31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  <p:sp>
        <p:nvSpPr>
          <p:cNvPr id="311" name="Google Shape;311;p32"/>
          <p:cNvSpPr txBox="1"/>
          <p:nvPr/>
        </p:nvSpPr>
        <p:spPr>
          <a:xfrm>
            <a:off x="741025" y="900488"/>
            <a:ext cx="27318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email:  </a:t>
            </a:r>
            <a:r>
              <a:rPr lang="en-GB" u="sng">
                <a:solidFill>
                  <a:srgbClr val="0097A7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lheagy@eoas.ubc.ca</a:t>
            </a:r>
            <a:r>
              <a:rPr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slides: </a:t>
            </a:r>
            <a:r>
              <a:rPr lang="en-GB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bit.ly/heagy-2023</a:t>
            </a:r>
            <a:r>
              <a:rPr lang="en-GB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-aem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12" name="Google Shape;312;p32" descr="Creative Commons Licens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5525" y="4781213"/>
            <a:ext cx="573775" cy="202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2"/>
          <p:cNvSpPr txBox="1"/>
          <p:nvPr/>
        </p:nvSpPr>
        <p:spPr>
          <a:xfrm>
            <a:off x="4471488" y="4635988"/>
            <a:ext cx="3587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This work is licensed under a </a:t>
            </a:r>
            <a:r>
              <a:rPr lang="en-GB" sz="1000" u="sng">
                <a:solidFill>
                  <a:srgbClr val="0097A7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4.0 International License</a:t>
            </a:r>
            <a:r>
              <a:rPr lang="en-GB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14" name="Google Shape;314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0166" y="1832086"/>
            <a:ext cx="3173519" cy="2011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0451" y="4067931"/>
            <a:ext cx="3272950" cy="8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2"/>
          <p:cNvSpPr txBox="1"/>
          <p:nvPr/>
        </p:nvSpPr>
        <p:spPr>
          <a:xfrm>
            <a:off x="5221950" y="1091425"/>
            <a:ext cx="273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9"/>
              </a:rPr>
              <a:t>https://3dem-7.geosci.xyz</a:t>
            </a:r>
            <a:r>
              <a:rPr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17" name="Google Shape;317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31700" y="1491625"/>
            <a:ext cx="5112300" cy="2981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some background: UBC-GIF</a:t>
            </a:r>
            <a:endParaRPr dirty="0"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311700" y="1403675"/>
            <a:ext cx="4447500" cy="3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By 2010’s…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most forward simulations “solved”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next generation of research in inversions</a:t>
            </a:r>
            <a:endParaRPr dirty="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 dirty="0"/>
              <a:t>physical properties: anisotropy, high contrasts, magnetic permeability, IP in EM </a:t>
            </a:r>
            <a:endParaRPr sz="1600" dirty="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 dirty="0"/>
              <a:t>experimenting with inversion methods: choice of norm, including physical property &amp; geologic information </a:t>
            </a:r>
            <a:endParaRPr sz="1600" dirty="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 dirty="0"/>
              <a:t>role of machine learning </a:t>
            </a:r>
            <a:endParaRPr sz="1600" dirty="0"/>
          </a:p>
          <a:p>
            <a:pPr marL="457200" lvl="0" indent="-330200" algn="l" rtl="0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-GB" sz="1600" dirty="0"/>
              <a:t>… </a:t>
            </a:r>
            <a:endParaRPr sz="1600" dirty="0"/>
          </a:p>
        </p:txBody>
      </p:sp>
      <p:sp>
        <p:nvSpPr>
          <p:cNvPr id="71" name="Google Shape;71;p15"/>
          <p:cNvSpPr txBox="1"/>
          <p:nvPr/>
        </p:nvSpPr>
        <p:spPr>
          <a:xfrm>
            <a:off x="311700" y="865325"/>
            <a:ext cx="444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i="1" dirty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Transition to open-source </a:t>
            </a:r>
            <a:endParaRPr sz="1800" i="1" dirty="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l="17145" t="14219" r="17060" b="19273"/>
          <a:stretch/>
        </p:blipFill>
        <p:spPr>
          <a:xfrm>
            <a:off x="7008250" y="2265435"/>
            <a:ext cx="2024725" cy="2637889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4525" y="2266950"/>
            <a:ext cx="1958413" cy="189556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4759200" y="1469850"/>
            <a:ext cx="4256700" cy="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goal: common framework for inversions in geophysics to serve researchers </a:t>
            </a:r>
            <a:endParaRPr sz="1800" dirty="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70900" y="616624"/>
            <a:ext cx="954309" cy="9591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4759200" y="865325"/>
            <a:ext cx="30513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 2013… started </a:t>
            </a:r>
            <a:r>
              <a:rPr lang="en-GB" sz="1800" dirty="0" err="1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SimPEG</a:t>
            </a:r>
            <a:endParaRPr sz="1800" dirty="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4525" y="4230425"/>
            <a:ext cx="596700" cy="5967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9" name="Google Shape;79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66224" y="4230425"/>
            <a:ext cx="596703" cy="596725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0" name="Google Shape;80;p15"/>
          <p:cNvSpPr txBox="1"/>
          <p:nvPr/>
        </p:nvSpPr>
        <p:spPr>
          <a:xfrm>
            <a:off x="6080038" y="4827150"/>
            <a:ext cx="928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S. Kang</a:t>
            </a:r>
            <a:endParaRPr sz="100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85375" y="4230425"/>
            <a:ext cx="596700" cy="5967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2" name="Google Shape;82;p15"/>
          <p:cNvSpPr txBox="1"/>
          <p:nvPr/>
        </p:nvSpPr>
        <p:spPr>
          <a:xfrm>
            <a:off x="5419613" y="4827150"/>
            <a:ext cx="928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L. Heagy</a:t>
            </a:r>
            <a:endParaRPr sz="100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4738763" y="4827150"/>
            <a:ext cx="928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R. Cockett</a:t>
            </a:r>
            <a:endParaRPr sz="100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00400"/>
            <a:ext cx="2185275" cy="7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>
            <a:off x="311700" y="1038975"/>
            <a:ext cx="4732800" cy="4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/>
              <a:t>simulation and parameter estimation in geophysics</a:t>
            </a:r>
            <a:endParaRPr sz="1600" i="1" dirty="0"/>
          </a:p>
        </p:txBody>
      </p:sp>
      <p:sp>
        <p:nvSpPr>
          <p:cNvPr id="84" name="Google Shape;84;p16"/>
          <p:cNvSpPr txBox="1"/>
          <p:nvPr/>
        </p:nvSpPr>
        <p:spPr>
          <a:xfrm>
            <a:off x="235500" y="1904500"/>
            <a:ext cx="4966200" cy="22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common framework for simulations &amp; inversions</a:t>
            </a:r>
            <a:endParaRPr sz="160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accelerate research: build upon others work </a:t>
            </a:r>
            <a:endParaRPr sz="160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facilitate reproducibility of results</a:t>
            </a:r>
            <a:endParaRPr sz="160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build &amp; deploy in python</a:t>
            </a:r>
            <a:endParaRPr sz="160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60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open-source</a:t>
            </a:r>
            <a:endParaRPr sz="160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 rotWithShape="1">
          <a:blip r:embed="rId4">
            <a:alphaModFix/>
          </a:blip>
          <a:srcRect l="1408" t="1378" r="2131" b="2254"/>
          <a:stretch/>
        </p:blipFill>
        <p:spPr>
          <a:xfrm>
            <a:off x="5201700" y="300400"/>
            <a:ext cx="3735699" cy="444601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simpeg solves</a:t>
            </a:r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4623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Given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observations: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uncertainties: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ability to forward model: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Inverse problem: Find an Earth model that fits those data and a-priori information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grpSp>
        <p:nvGrpSpPr>
          <p:cNvPr id="93" name="Google Shape;93;p17"/>
          <p:cNvGrpSpPr/>
          <p:nvPr/>
        </p:nvGrpSpPr>
        <p:grpSpPr>
          <a:xfrm>
            <a:off x="5164461" y="1347952"/>
            <a:ext cx="3972641" cy="2992320"/>
            <a:chOff x="4859661" y="1274752"/>
            <a:chExt cx="3972641" cy="2992320"/>
          </a:xfrm>
        </p:grpSpPr>
        <p:pic>
          <p:nvPicPr>
            <p:cNvPr id="94" name="Google Shape;94;p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859661" y="1274752"/>
              <a:ext cx="3972641" cy="299232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5" name="Google Shape;95;p17"/>
            <p:cNvCxnSpPr/>
            <p:nvPr/>
          </p:nvCxnSpPr>
          <p:spPr>
            <a:xfrm flipH="1">
              <a:off x="7730600" y="2655400"/>
              <a:ext cx="246300" cy="289200"/>
            </a:xfrm>
            <a:prstGeom prst="straightConnector1">
              <a:avLst/>
            </a:prstGeom>
            <a:noFill/>
            <a:ln w="28575" cap="flat" cmpd="sng">
              <a:solidFill>
                <a:srgbClr val="24572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" name="Google Shape;96;p17"/>
            <p:cNvCxnSpPr/>
            <p:nvPr/>
          </p:nvCxnSpPr>
          <p:spPr>
            <a:xfrm>
              <a:off x="7730600" y="2937250"/>
              <a:ext cx="0" cy="78000"/>
            </a:xfrm>
            <a:prstGeom prst="straightConnector1">
              <a:avLst/>
            </a:prstGeom>
            <a:noFill/>
            <a:ln w="28575" cap="flat" cmpd="sng">
              <a:solidFill>
                <a:srgbClr val="24572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" name="Google Shape;97;p17"/>
            <p:cNvCxnSpPr/>
            <p:nvPr/>
          </p:nvCxnSpPr>
          <p:spPr>
            <a:xfrm>
              <a:off x="7976900" y="2647550"/>
              <a:ext cx="0" cy="78000"/>
            </a:xfrm>
            <a:prstGeom prst="straightConnector1">
              <a:avLst/>
            </a:prstGeom>
            <a:noFill/>
            <a:ln w="28575" cap="flat" cmpd="sng">
              <a:solidFill>
                <a:srgbClr val="24572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8" name="Google Shape;98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0096" y="1330325"/>
            <a:ext cx="1904526" cy="304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80097" y="1744348"/>
            <a:ext cx="195958" cy="203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79719" y="1997491"/>
            <a:ext cx="952265" cy="2396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9925" y="3369350"/>
            <a:ext cx="4207151" cy="85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318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flow chart for the inverse problem</a:t>
            </a:r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body" idx="1"/>
          </p:nvPr>
        </p:nvSpPr>
        <p:spPr>
          <a:xfrm>
            <a:off x="311700" y="1392425"/>
            <a:ext cx="3186300" cy="31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many components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iterative process to obtain solution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-GB"/>
              <a:t>each component requires evaluation, adjustment by user</a:t>
            </a:r>
            <a:endParaRPr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6550" y="0"/>
            <a:ext cx="576745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 descr="MTNet header 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6100" y="3825125"/>
            <a:ext cx="19683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/>
        </p:nvSpPr>
        <p:spPr>
          <a:xfrm>
            <a:off x="310775" y="4361800"/>
            <a:ext cx="33333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Fundamentals of Inversion </a:t>
            </a:r>
            <a:r>
              <a:rPr lang="en-GB" sz="1200">
                <a:latin typeface="Avenir"/>
                <a:ea typeface="Avenir"/>
                <a:cs typeface="Avenir"/>
                <a:sym typeface="Avenir"/>
              </a:rPr>
              <a:t>– D.</a:t>
            </a:r>
            <a:r>
              <a:rPr lang="en-GB" sz="1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Oldenburg</a:t>
            </a:r>
            <a:endParaRPr sz="1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venir"/>
                <a:ea typeface="Avenir"/>
                <a:cs typeface="Avenir"/>
                <a:sym typeface="Avenir"/>
              </a:rPr>
              <a:t>Capturing knowledge in code – L. Heagy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311825" y="4781500"/>
            <a:ext cx="31842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lang="en-GB" sz="1150" u="sng">
                <a:solidFill>
                  <a:srgbClr val="0097A7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http://www.mtnet.info/EMinars/EMinars.html</a:t>
            </a:r>
            <a:r>
              <a:rPr lang="en-GB" sz="115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15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752" y="3825125"/>
            <a:ext cx="393614" cy="3936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pic>
        <p:nvPicPr>
          <p:cNvPr id="115" name="Google Shape;115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3425" y="3825112"/>
            <a:ext cx="393625" cy="393625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4875" y="1428713"/>
            <a:ext cx="2369308" cy="166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4275" y="1435541"/>
            <a:ext cx="1812661" cy="166993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electromagnetics: basic equations (quasi-static)</a:t>
            </a:r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sp>
        <p:nvSpPr>
          <p:cNvPr id="124" name="Google Shape;124;p19"/>
          <p:cNvSpPr txBox="1"/>
          <p:nvPr/>
        </p:nvSpPr>
        <p:spPr>
          <a:xfrm>
            <a:off x="1075050" y="4594925"/>
            <a:ext cx="698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* Solve with sources and boundary conditions</a:t>
            </a:r>
            <a:endParaRPr/>
          </a:p>
        </p:txBody>
      </p:sp>
      <p:cxnSp>
        <p:nvCxnSpPr>
          <p:cNvPr id="125" name="Google Shape;125;p19"/>
          <p:cNvCxnSpPr/>
          <p:nvPr/>
        </p:nvCxnSpPr>
        <p:spPr>
          <a:xfrm>
            <a:off x="1083775" y="879288"/>
            <a:ext cx="6991200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6" name="Google Shape;126;p19"/>
          <p:cNvCxnSpPr/>
          <p:nvPr/>
        </p:nvCxnSpPr>
        <p:spPr>
          <a:xfrm flipH="1">
            <a:off x="1068744" y="879287"/>
            <a:ext cx="9600" cy="36255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7" name="Google Shape;127;p19"/>
          <p:cNvCxnSpPr/>
          <p:nvPr/>
        </p:nvCxnSpPr>
        <p:spPr>
          <a:xfrm flipH="1">
            <a:off x="3809155" y="879287"/>
            <a:ext cx="12300" cy="36255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8" name="Google Shape;128;p19"/>
          <p:cNvCxnSpPr/>
          <p:nvPr/>
        </p:nvCxnSpPr>
        <p:spPr>
          <a:xfrm flipH="1">
            <a:off x="5779746" y="879287"/>
            <a:ext cx="12300" cy="36255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" name="Google Shape;129;p19"/>
          <p:cNvCxnSpPr/>
          <p:nvPr/>
        </p:nvCxnSpPr>
        <p:spPr>
          <a:xfrm flipH="1">
            <a:off x="8062746" y="879287"/>
            <a:ext cx="12300" cy="36171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0" name="Google Shape;130;p19"/>
          <p:cNvSpPr txBox="1"/>
          <p:nvPr/>
        </p:nvSpPr>
        <p:spPr>
          <a:xfrm>
            <a:off x="3821450" y="879288"/>
            <a:ext cx="197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Time</a:t>
            </a:r>
            <a:endParaRPr/>
          </a:p>
        </p:txBody>
      </p:sp>
      <p:sp>
        <p:nvSpPr>
          <p:cNvPr id="131" name="Google Shape;131;p19"/>
          <p:cNvSpPr txBox="1"/>
          <p:nvPr/>
        </p:nvSpPr>
        <p:spPr>
          <a:xfrm>
            <a:off x="5792050" y="879288"/>
            <a:ext cx="227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Frequency</a:t>
            </a:r>
            <a:endParaRPr/>
          </a:p>
        </p:txBody>
      </p:sp>
      <p:sp>
        <p:nvSpPr>
          <p:cNvPr id="132" name="Google Shape;132;p19"/>
          <p:cNvSpPr txBox="1"/>
          <p:nvPr/>
        </p:nvSpPr>
        <p:spPr>
          <a:xfrm>
            <a:off x="1101998" y="1586525"/>
            <a:ext cx="2683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Faraday’s</a:t>
            </a:r>
            <a:r>
              <a:rPr lang="en-GB"/>
              <a:t> </a:t>
            </a:r>
            <a:r>
              <a:rPr lang="en-GB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Law</a:t>
            </a:r>
            <a:endParaRPr/>
          </a:p>
        </p:txBody>
      </p:sp>
      <p:sp>
        <p:nvSpPr>
          <p:cNvPr id="133" name="Google Shape;133;p19"/>
          <p:cNvSpPr txBox="1"/>
          <p:nvPr/>
        </p:nvSpPr>
        <p:spPr>
          <a:xfrm>
            <a:off x="1101998" y="2230671"/>
            <a:ext cx="2683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Ampere’s</a:t>
            </a:r>
            <a:r>
              <a:rPr lang="en-GB"/>
              <a:t> </a:t>
            </a:r>
            <a:r>
              <a:rPr lang="en-GB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Law</a:t>
            </a:r>
            <a:endParaRPr/>
          </a:p>
        </p:txBody>
      </p:sp>
      <p:sp>
        <p:nvSpPr>
          <p:cNvPr id="134" name="Google Shape;134;p19"/>
          <p:cNvSpPr txBox="1"/>
          <p:nvPr/>
        </p:nvSpPr>
        <p:spPr>
          <a:xfrm>
            <a:off x="1092526" y="3386313"/>
            <a:ext cx="2683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Constitutive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Relationships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(non-dispersive)</a:t>
            </a:r>
            <a:endParaRPr/>
          </a:p>
        </p:txBody>
      </p:sp>
      <p:sp>
        <p:nvSpPr>
          <p:cNvPr id="135" name="Google Shape;135;p19"/>
          <p:cNvSpPr txBox="1"/>
          <p:nvPr/>
        </p:nvSpPr>
        <p:spPr>
          <a:xfrm>
            <a:off x="1102002" y="2753244"/>
            <a:ext cx="2683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 Magnetic</a:t>
            </a:r>
            <a:r>
              <a:rPr lang="en-GB"/>
              <a:t> </a:t>
            </a:r>
            <a:r>
              <a:rPr lang="en-GB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Monopoles</a:t>
            </a:r>
            <a:endParaRPr/>
          </a:p>
        </p:txBody>
      </p:sp>
      <p:cxnSp>
        <p:nvCxnSpPr>
          <p:cNvPr id="136" name="Google Shape;136;p19"/>
          <p:cNvCxnSpPr/>
          <p:nvPr/>
        </p:nvCxnSpPr>
        <p:spPr>
          <a:xfrm>
            <a:off x="1075050" y="3275813"/>
            <a:ext cx="7000200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7" name="Google Shape;137;p19"/>
          <p:cNvCxnSpPr/>
          <p:nvPr/>
        </p:nvCxnSpPr>
        <p:spPr>
          <a:xfrm>
            <a:off x="1075050" y="1265163"/>
            <a:ext cx="6987900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8" name="Google Shape;138;p19"/>
          <p:cNvCxnSpPr/>
          <p:nvPr/>
        </p:nvCxnSpPr>
        <p:spPr>
          <a:xfrm>
            <a:off x="1075050" y="4504963"/>
            <a:ext cx="6987900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9" name="Google Shape;139;p19"/>
          <p:cNvSpPr/>
          <p:nvPr/>
        </p:nvSpPr>
        <p:spPr>
          <a:xfrm>
            <a:off x="5046600" y="2097475"/>
            <a:ext cx="660300" cy="7359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0" name="Google Shape;140;p19"/>
          <p:cNvSpPr/>
          <p:nvPr/>
        </p:nvSpPr>
        <p:spPr>
          <a:xfrm>
            <a:off x="7171800" y="2212675"/>
            <a:ext cx="812400" cy="4962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41" name="Google Shape;14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1126" y="3319479"/>
            <a:ext cx="777874" cy="114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3757" y="3315913"/>
            <a:ext cx="934876" cy="1148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electromagnetics: frequency domain equations</a:t>
            </a:r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4260300" cy="4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Use constitutive relations, reduce to two equations, one field, one flux </a:t>
            </a:r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pic>
        <p:nvPicPr>
          <p:cNvPr id="150" name="Google Shape;150;p20"/>
          <p:cNvPicPr preferRelativeResize="0"/>
          <p:nvPr/>
        </p:nvPicPr>
        <p:blipFill rotWithShape="1">
          <a:blip r:embed="rId3">
            <a:alphaModFix/>
          </a:blip>
          <a:srcRect r="31058"/>
          <a:stretch/>
        </p:blipFill>
        <p:spPr>
          <a:xfrm>
            <a:off x="5580826" y="1415501"/>
            <a:ext cx="3004200" cy="29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775" y="1771300"/>
            <a:ext cx="2422725" cy="759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8493" y="2674651"/>
            <a:ext cx="1423806" cy="30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311700" y="3136575"/>
            <a:ext cx="3215700" cy="4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Finite volume discretization </a:t>
            </a:r>
            <a:r>
              <a:rPr lang="en-GB" sz="1400"/>
              <a:t>(e.g. Haber, 2014; Cockett et al., 2016)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154" name="Google Shape;15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2013" y="3980075"/>
            <a:ext cx="2972886" cy="75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Solving an FDEM problem </a:t>
            </a:r>
            <a:endParaRPr/>
          </a:p>
        </p:txBody>
      </p:sp>
      <p:sp>
        <p:nvSpPr>
          <p:cNvPr id="160" name="Google Shape;16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pic>
        <p:nvPicPr>
          <p:cNvPr id="161" name="Google Shape;16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9175" y="1836300"/>
            <a:ext cx="4711675" cy="318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/>
          <p:cNvPicPr preferRelativeResize="0"/>
          <p:nvPr/>
        </p:nvPicPr>
        <p:blipFill rotWithShape="1">
          <a:blip r:embed="rId4">
            <a:alphaModFix/>
          </a:blip>
          <a:srcRect l="68897"/>
          <a:stretch/>
        </p:blipFill>
        <p:spPr>
          <a:xfrm>
            <a:off x="2184973" y="4155859"/>
            <a:ext cx="1338530" cy="777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1"/>
          <p:cNvPicPr preferRelativeResize="0"/>
          <p:nvPr/>
        </p:nvPicPr>
        <p:blipFill rotWithShape="1">
          <a:blip r:embed="rId5">
            <a:alphaModFix/>
          </a:blip>
          <a:srcRect r="30089"/>
          <a:stretch/>
        </p:blipFill>
        <p:spPr>
          <a:xfrm>
            <a:off x="387899" y="3201725"/>
            <a:ext cx="2978400" cy="76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 rotWithShape="1">
          <a:blip r:embed="rId6">
            <a:alphaModFix/>
          </a:blip>
          <a:srcRect t="25470" b="5354"/>
          <a:stretch/>
        </p:blipFill>
        <p:spPr>
          <a:xfrm>
            <a:off x="6413446" y="436942"/>
            <a:ext cx="1927955" cy="1334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1"/>
          <p:cNvPicPr preferRelativeResize="0"/>
          <p:nvPr/>
        </p:nvPicPr>
        <p:blipFill rotWithShape="1">
          <a:blip r:embed="rId7">
            <a:alphaModFix/>
          </a:blip>
          <a:srcRect t="25581" b="4620"/>
          <a:stretch/>
        </p:blipFill>
        <p:spPr>
          <a:xfrm>
            <a:off x="4268851" y="431088"/>
            <a:ext cx="1928488" cy="134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 txBox="1">
            <a:spLocks noGrp="1"/>
          </p:cNvSpPr>
          <p:nvPr>
            <p:ph type="body" idx="1"/>
          </p:nvPr>
        </p:nvSpPr>
        <p:spPr>
          <a:xfrm>
            <a:off x="311700" y="1098775"/>
            <a:ext cx="42603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Mesh types: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Tensor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OcTree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Curvilinear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Tetrahedral</a:t>
            </a: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99400" y="859300"/>
            <a:ext cx="621750" cy="62175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68" name="Google Shape;168;p21"/>
          <p:cNvSpPr txBox="1"/>
          <p:nvPr/>
        </p:nvSpPr>
        <p:spPr>
          <a:xfrm>
            <a:off x="8246175" y="1481050"/>
            <a:ext cx="928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J. Capriotti </a:t>
            </a:r>
            <a:endParaRPr sz="120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820</Words>
  <Application>Microsoft Macintosh PowerPoint</Application>
  <PresentationFormat>On-screen Show (16:9)</PresentationFormat>
  <Paragraphs>198</Paragraphs>
  <Slides>22</Slides>
  <Notes>22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Avenir</vt:lpstr>
      <vt:lpstr>Helvetica Neue Light</vt:lpstr>
      <vt:lpstr>Simple Light</vt:lpstr>
      <vt:lpstr>Advances in open-source software for 3D electromagnetics using SimPEG </vt:lpstr>
      <vt:lpstr>some background: UBC-GIF</vt:lpstr>
      <vt:lpstr>some background: UBC-GIF</vt:lpstr>
      <vt:lpstr>PowerPoint Presentation</vt:lpstr>
      <vt:lpstr>what simpeg solves</vt:lpstr>
      <vt:lpstr>flow chart for the inverse problem</vt:lpstr>
      <vt:lpstr>electromagnetics: basic equations (quasi-static)</vt:lpstr>
      <vt:lpstr>electromagnetics: frequency domain equations</vt:lpstr>
      <vt:lpstr>Solving an FDEM problem </vt:lpstr>
      <vt:lpstr>PowerPoint Presentation</vt:lpstr>
      <vt:lpstr>PowerPoint Presentation</vt:lpstr>
      <vt:lpstr>PowerPoint Presentation</vt:lpstr>
      <vt:lpstr>example: 3D simulation &amp; inversion </vt:lpstr>
      <vt:lpstr>simulation</vt:lpstr>
      <vt:lpstr>inversion</vt:lpstr>
      <vt:lpstr>inversion</vt:lpstr>
      <vt:lpstr>code validations </vt:lpstr>
      <vt:lpstr>example: AEM inversion with sparse norms</vt:lpstr>
      <vt:lpstr>electromagnetics: advanced capabilities</vt:lpstr>
      <vt:lpstr>now and the future</vt:lpstr>
      <vt:lpstr>getting connected</vt:lpstr>
      <vt:lpstr>thank you!                        … and join us at 3DEM-7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Advances in open-source software for 3D electromagnetics using SimPEG </dc:title>
  <cp:lastModifiedBy>Lindsey Heagy</cp:lastModifiedBy>
  <cp:revision>4</cp:revision>
  <dcterms:modified xsi:type="dcterms:W3CDTF">2023-09-06T23:24:13Z</dcterms:modified>
</cp:coreProperties>
</file>